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5" r:id="rId13"/>
    <p:sldId id="266" r:id="rId14"/>
    <p:sldId id="268" r:id="rId15"/>
    <p:sldId id="267" r:id="rId16"/>
    <p:sldId id="303" r:id="rId17"/>
    <p:sldId id="304" r:id="rId18"/>
    <p:sldId id="269" r:id="rId19"/>
    <p:sldId id="270" r:id="rId20"/>
    <p:sldId id="271" r:id="rId21"/>
    <p:sldId id="272" r:id="rId22"/>
    <p:sldId id="273" r:id="rId23"/>
    <p:sldId id="274" r:id="rId24"/>
    <p:sldId id="279" r:id="rId25"/>
    <p:sldId id="307" r:id="rId26"/>
    <p:sldId id="280" r:id="rId27"/>
    <p:sldId id="281" r:id="rId28"/>
    <p:sldId id="306" r:id="rId29"/>
    <p:sldId id="282" r:id="rId30"/>
    <p:sldId id="308" r:id="rId31"/>
    <p:sldId id="283" r:id="rId32"/>
    <p:sldId id="275" r:id="rId33"/>
    <p:sldId id="276" r:id="rId34"/>
    <p:sldId id="302" r:id="rId35"/>
    <p:sldId id="277" r:id="rId36"/>
    <p:sldId id="286" r:id="rId37"/>
    <p:sldId id="290" r:id="rId38"/>
    <p:sldId id="288" r:id="rId39"/>
    <p:sldId id="291" r:id="rId40"/>
    <p:sldId id="305" r:id="rId41"/>
    <p:sldId id="30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12" r:id="rId50"/>
    <p:sldId id="300" r:id="rId51"/>
    <p:sldId id="313" r:id="rId52"/>
    <p:sldId id="299" r:id="rId53"/>
    <p:sldId id="319" r:id="rId54"/>
    <p:sldId id="27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3"/>
    <p:restoredTop sz="94636"/>
  </p:normalViewPr>
  <p:slideViewPr>
    <p:cSldViewPr snapToGrid="0" snapToObjects="1">
      <p:cViewPr varScale="1">
        <p:scale>
          <a:sx n="110" d="100"/>
          <a:sy n="110" d="100"/>
        </p:scale>
        <p:origin x="192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3: Virtualization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useful distributed infrastructure patterns: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load balancer </a:t>
            </a:r>
            <a:r>
              <a:rPr lang="en-US" dirty="0" smtClean="0"/>
              <a:t>is a service which takes an incoming request and routes it to one of many backend servers.</a:t>
            </a:r>
          </a:p>
          <a:p>
            <a:pPr lvl="2"/>
            <a:r>
              <a:rPr lang="en-US" dirty="0" smtClean="0"/>
              <a:t>Example: Internet request is routed to one webserver in a fleet of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LB watches the health of servers and dynamically re-routes requests if a server fails.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 can use a variety of algorithms to determine which server should handle a request.</a:t>
            </a:r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order</a:t>
            </a:r>
          </a:p>
          <a:p>
            <a:pPr lvl="2"/>
            <a:r>
              <a:rPr lang="en-US" dirty="0" smtClean="0"/>
              <a:t>Can also be accomplished with DNS settings and is sometimes 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Load balancer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= </a:t>
            </a:r>
            <a:r>
              <a:rPr lang="en-US" b="1" dirty="0" smtClean="0"/>
              <a:t>slow 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 smtClean="0"/>
              <a:t>Maybe some servers are more powerful than others.</a:t>
            </a:r>
          </a:p>
          <a:p>
            <a:pPr lvl="2"/>
            <a:r>
              <a:rPr lang="en-US" dirty="0" smtClean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Proxy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3633002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proxy service takes an incoming request and may query multiple backend systems to create an aggregate response.</a:t>
            </a:r>
            <a:endParaRPr lang="en-US" sz="28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server tree distributes processing using a tree (child-parent) structure.</a:t>
            </a:r>
          </a:p>
          <a:p>
            <a:endParaRPr lang="en-US" dirty="0" smtClean="0"/>
          </a:p>
          <a:p>
            <a:r>
              <a:rPr lang="en-US" dirty="0" smtClean="0"/>
              <a:t>Commonly used by distributed databases.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Found in services like Active Directory and DNS.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benefit is parallelization</a:t>
            </a:r>
            <a:br>
              <a:rPr lang="en-US" dirty="0" smtClean="0"/>
            </a:br>
            <a:r>
              <a:rPr lang="en-US" dirty="0" smtClean="0"/>
              <a:t> and reduced request latency.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Shards 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</a:p>
          <a:p>
            <a:endParaRPr lang="en-US" dirty="0" smtClean="0"/>
          </a:p>
          <a:p>
            <a:r>
              <a:rPr lang="en-US" dirty="0" smtClean="0"/>
              <a:t>Apps distribute requests to multiple </a:t>
            </a:r>
            <a:r>
              <a:rPr lang="en-US" dirty="0" err="1" smtClean="0"/>
              <a:t>sharded</a:t>
            </a:r>
            <a:r>
              <a:rPr lang="en-US" dirty="0" smtClean="0"/>
              <a:t> database servers, improving performance for some operations.</a:t>
            </a:r>
          </a:p>
          <a:p>
            <a:pPr lvl="1"/>
            <a:r>
              <a:rPr lang="en-US" dirty="0" smtClean="0"/>
              <a:t>Improved write and indexing performance.</a:t>
            </a:r>
          </a:p>
          <a:p>
            <a:pPr lvl="1"/>
            <a:r>
              <a:rPr lang="en-US" dirty="0" smtClean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distributed systems need to persist data.</a:t>
            </a:r>
          </a:p>
          <a:p>
            <a:pPr lvl="1"/>
            <a:r>
              <a:rPr lang="en-US" dirty="0" smtClean="0"/>
              <a:t>A single database server will eventually run out of processing 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Need to store data on multiple database servers.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CAP Principle describes a fundamental limitation associated with distributed databases.</a:t>
            </a:r>
          </a:p>
          <a:p>
            <a:endParaRPr lang="en-US" dirty="0" smtClean="0"/>
          </a:p>
          <a:p>
            <a:r>
              <a:rPr lang="en-US" dirty="0" smtClean="0"/>
              <a:t>Presented by Eric Brewer in 1999.</a:t>
            </a:r>
          </a:p>
          <a:p>
            <a:endParaRPr lang="en-US" dirty="0" smtClean="0"/>
          </a:p>
          <a:p>
            <a:r>
              <a:rPr lang="en-US" b="1" dirty="0" smtClean="0"/>
              <a:t>It is not possible to build a </a:t>
            </a:r>
            <a:br>
              <a:rPr lang="en-US" b="1" dirty="0" smtClean="0"/>
            </a:br>
            <a:r>
              <a:rPr lang="en-US" b="1" dirty="0" smtClean="0"/>
              <a:t>distributed system that guarantees</a:t>
            </a:r>
            <a:br>
              <a:rPr lang="en-US" b="1" dirty="0" smtClean="0"/>
            </a:br>
            <a:r>
              <a:rPr lang="en-US" b="1" dirty="0" smtClean="0"/>
              <a:t>consistency, availability, and </a:t>
            </a:r>
            <a:br>
              <a:rPr lang="en-US" b="1" dirty="0" smtClean="0"/>
            </a:br>
            <a:r>
              <a:rPr lang="en-US" b="1" dirty="0" smtClean="0"/>
              <a:t>partition tolerance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present the same data at the same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options: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access speed is more important than data consistency, like social media, leverage eventual 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smtClean="0"/>
              <a:t>Means that applications are able to access the correct data and the service is fully functional.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two sets of servers in a fleet of servers, creating a partition (split-brain scenario).</a:t>
            </a:r>
          </a:p>
          <a:p>
            <a:pPr lvl="2"/>
            <a:r>
              <a:rPr lang="en-US" dirty="0" smtClean="0"/>
              <a:t>Can’t maintain consistency because writes to one group of servers cannot be communicated to the other group.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persisting data in distributed infrastructure.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 = MySQL</a:t>
            </a:r>
          </a:p>
          <a:p>
            <a:pPr lvl="1"/>
            <a:r>
              <a:rPr lang="en-US" dirty="0" smtClean="0"/>
              <a:t>Consistency &amp; Partition Tolerance = MongoDB</a:t>
            </a:r>
          </a:p>
          <a:p>
            <a:pPr lvl="1"/>
            <a:r>
              <a:rPr lang="en-US" dirty="0" smtClean="0"/>
              <a:t>Availability &amp; Partition Tolerance 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data closer to the way it’s actually 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databases, each solving different scaling 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What’s the total profit across all products in the 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Redshift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structures.</a:t>
            </a:r>
          </a:p>
          <a:p>
            <a:pPr lvl="2"/>
            <a:r>
              <a:rPr lang="en-US" dirty="0" smtClean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distributed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computing architecture where software components are running on multiple systems.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course. 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desirable.</a:t>
            </a:r>
          </a:p>
          <a:p>
            <a:pPr lvl="1"/>
            <a:r>
              <a:rPr lang="en-US" dirty="0" smtClean="0"/>
              <a:t>Easier to maintain and replace components.</a:t>
            </a:r>
          </a:p>
          <a:p>
            <a:pPr lvl="1"/>
            <a:r>
              <a:rPr lang="en-US" dirty="0" smtClean="0"/>
              <a:t>Fewer bugs and hidden dependencies.</a:t>
            </a:r>
          </a:p>
          <a:p>
            <a:pPr lvl="1"/>
            <a:r>
              <a:rPr lang="en-US" dirty="0" smtClean="0"/>
              <a:t>More flexible.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speed of small systems cannot easily be translated to large distributed 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Doubling CPU or memory does not necessarily double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performance bottleneck (constraint) always changes!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are orders of magnitude slower than CPU and memory access.</a:t>
            </a:r>
          </a:p>
          <a:p>
            <a:pPr lvl="1"/>
            <a:r>
              <a:rPr lang="en-US" dirty="0" smtClean="0"/>
              <a:t>Be very wary of these kinds of requests!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server + 1 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create software with emulates hardware.</a:t>
            </a:r>
          </a:p>
          <a:p>
            <a:pPr lvl="1"/>
            <a:r>
              <a:rPr lang="en-US" dirty="0" smtClean="0"/>
              <a:t>Manipulating memory in the right patterns and sequences allows us to create operating systems and applications.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us to run multiple 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a single physical 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are logically partitioned from a process, memory, and networking perspective.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software.</a:t>
            </a:r>
          </a:p>
          <a:p>
            <a:pPr lvl="1"/>
            <a:r>
              <a:rPr lang="en-US" dirty="0" smtClean="0"/>
              <a:t>It’s easier to move software around.</a:t>
            </a:r>
          </a:p>
          <a:p>
            <a:pPr lvl="1"/>
            <a:r>
              <a:rPr lang="en-US" dirty="0" smtClean="0"/>
              <a:t>Easy to move a stack from an older physical server to a newer physical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stacks.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server.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machine.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stack.</a:t>
            </a:r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probably only need one computing device if you are the only one using a software app.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Mobile phone, laptop, tablet,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your software needs to support hundreds, thousands, or millions of users?</a:t>
            </a:r>
          </a:p>
          <a:p>
            <a:endParaRPr lang="en-US" dirty="0" smtClean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 can’t buy a server big enough to support all your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single system provides no redundancy if it fails.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security.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virtualized.</a:t>
            </a:r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modifications.</a:t>
            </a:r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kernel.</a:t>
            </a:r>
          </a:p>
          <a:p>
            <a:pPr lvl="2"/>
            <a:r>
              <a:rPr lang="en-US" dirty="0" smtClean="0"/>
              <a:t>If host is Linux then all “guests” are 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the predominant form of virtualized infrastructure.</a:t>
            </a:r>
          </a:p>
          <a:p>
            <a:pPr lvl="1"/>
            <a:r>
              <a:rPr lang="en-US" dirty="0" smtClean="0"/>
              <a:t>Most servers in enterprises are now 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 smtClean="0"/>
              <a:t>Software Defined Networking (SDN)</a:t>
            </a:r>
          </a:p>
          <a:p>
            <a:pPr lvl="2"/>
            <a:r>
              <a:rPr lang="en-US" dirty="0" smtClean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Hypervisor for x86 systems originally </a:t>
            </a:r>
            <a:br>
              <a:rPr lang="en-US" dirty="0" smtClean="0"/>
            </a:br>
            <a:r>
              <a:rPr lang="en-US" dirty="0" smtClean="0"/>
              <a:t>developed by </a:t>
            </a:r>
            <a:r>
              <a:rPr lang="en-US" dirty="0" err="1" smtClean="0"/>
              <a:t>Innotek</a:t>
            </a:r>
            <a:r>
              <a:rPr lang="en-US" dirty="0" smtClean="0"/>
              <a:t>, acquired by </a:t>
            </a:r>
            <a:br>
              <a:rPr lang="en-US" dirty="0" smtClean="0"/>
            </a:br>
            <a:r>
              <a:rPr lang="en-US" dirty="0" smtClean="0"/>
              <a:t>Sun, acquired by Oracle.</a:t>
            </a:r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some commercial offerings but fast enough for most development.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6797761" y="35152"/>
            <a:ext cx="2081185" cy="2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virtual machines is time-consuming, repetitive, and mistake prone.</a:t>
            </a:r>
          </a:p>
          <a:p>
            <a:pPr lvl="1"/>
            <a:r>
              <a:rPr lang="en-US" dirty="0" smtClean="0"/>
              <a:t>Imagine needing to stand up dozens or hundreds of test environments a day.</a:t>
            </a:r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</a:p>
          <a:p>
            <a:pPr lvl="1"/>
            <a:r>
              <a:rPr lang="en-US" dirty="0" smtClean="0"/>
              <a:t>Traditionally, you would create machine images and store image versions in a repository.</a:t>
            </a:r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support more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Review provisioning</a:t>
            </a:r>
            <a:br>
              <a:rPr lang="en-US" dirty="0" smtClean="0"/>
            </a:br>
            <a:r>
              <a:rPr lang="en-US" dirty="0" err="1" smtClean="0"/>
              <a:t>Vagrantfile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Launch the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/>
          </a:p>
          <a:p>
            <a:r>
              <a:rPr lang="en-US" dirty="0" smtClean="0"/>
              <a:t>Watch provisioning process.</a:t>
            </a:r>
          </a:p>
          <a:p>
            <a:endParaRPr lang="en-US" dirty="0"/>
          </a:p>
          <a:p>
            <a:r>
              <a:rPr lang="en-US" dirty="0" smtClean="0"/>
              <a:t>View webserver running on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http://localhost:8081</a:t>
            </a:r>
          </a:p>
          <a:p>
            <a:endParaRPr lang="en-US" dirty="0"/>
          </a:p>
          <a:p>
            <a:r>
              <a:rPr lang="en-US" dirty="0" smtClean="0"/>
              <a:t>Remove the virtual machine: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 smtClean="0"/>
              <a:t>3: </a:t>
            </a:r>
            <a:r>
              <a:rPr lang="en-US" smtClean="0"/>
              <a:t>Shell Scripting</a:t>
            </a:r>
            <a:endParaRPr lang="en-US" dirty="0" smtClean="0"/>
          </a:p>
          <a:p>
            <a:r>
              <a:rPr lang="en-US" dirty="0" smtClean="0"/>
              <a:t>Read 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(April 2017)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16061"/>
              </p:ext>
            </p:extLst>
          </p:nvPr>
        </p:nvGraphicFramePr>
        <p:xfrm>
          <a:off x="1348605" y="3012122"/>
          <a:ext cx="609600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distributed infrastructure architecture is fundamentally different.</a:t>
            </a:r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tolerance to deliver a reliable service.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92500"/>
          </a:bodyPr>
          <a:lstStyle/>
          <a:p>
            <a:r>
              <a:rPr lang="en-US" dirty="0"/>
              <a:t>Need to provide fault tolerance using software rather than hardware</a:t>
            </a:r>
            <a:r>
              <a:rPr lang="en-US" dirty="0" smtClean="0"/>
              <a:t>.	</a:t>
            </a:r>
          </a:p>
          <a:p>
            <a:pPr lvl="1"/>
            <a:r>
              <a:rPr lang="en-US" dirty="0" smtClean="0"/>
              <a:t>Traditional applications run on a single server which must be incredibly reliable.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cheap commodity hardware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need to create an infrastructure architecture that delivers </a:t>
            </a:r>
            <a:r>
              <a:rPr lang="en-US" u="sng" dirty="0" smtClean="0"/>
              <a:t>reliable application services on unreliable 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</a:t>
            </a:r>
            <a:r>
              <a:rPr lang="is-IS" b="1" dirty="0" smtClean="0"/>
              <a:t>pattern</a:t>
            </a:r>
            <a:r>
              <a:rPr lang="is-IS" dirty="0" smtClean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An </a:t>
            </a:r>
            <a:r>
              <a:rPr lang="is-IS" b="1" dirty="0" smtClean="0"/>
              <a:t>anti-pattern</a:t>
            </a:r>
            <a:r>
              <a:rPr lang="is-IS" dirty="0" smtClean="0"/>
              <a:t> is an architectural model which generally leads to an unsatisfactory outcome.</a:t>
            </a:r>
          </a:p>
          <a:p>
            <a:pPr lvl="2"/>
            <a:r>
              <a:rPr lang="is-IS" dirty="0" smtClean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10310</TotalTime>
  <Words>2279</Words>
  <Application>Microsoft Macintosh PowerPoint</Application>
  <PresentationFormat>On-screen Show (4:3)</PresentationFormat>
  <Paragraphs>446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Consolas</vt:lpstr>
      <vt:lpstr>Wingdings</vt:lpstr>
      <vt:lpstr>Arial</vt:lpstr>
      <vt:lpstr>Office Theme</vt:lpstr>
      <vt:lpstr>DevOps &amp; Cloud Infrastructure SEIS 665 Week 3: Virtualization</vt:lpstr>
      <vt:lpstr>Agenda</vt:lpstr>
      <vt:lpstr>What is distributed infrastructure?</vt:lpstr>
      <vt:lpstr>Why do we need it?</vt:lpstr>
      <vt:lpstr>How do we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Server Tree</vt:lpstr>
      <vt:lpstr>Database Sharding</vt:lpstr>
      <vt:lpstr>Database Sharding</vt:lpstr>
      <vt:lpstr>The distributed state challenge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Vagrant Hands-on</vt:lpstr>
      <vt:lpstr>Homework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182</cp:revision>
  <dcterms:created xsi:type="dcterms:W3CDTF">2016-03-22T19:47:34Z</dcterms:created>
  <dcterms:modified xsi:type="dcterms:W3CDTF">2017-09-08T02:20:13Z</dcterms:modified>
</cp:coreProperties>
</file>